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ontserrat Bold" charset="1" panose="00000800000000000000"/>
      <p:regular r:id="rId15"/>
    </p:embeddedFont>
    <p:embeddedFont>
      <p:font typeface="Montserrat" charset="1" panose="00000500000000000000"/>
      <p:regular r:id="rId16"/>
    </p:embeddedFont>
    <p:embeddedFont>
      <p:font typeface="Canva Sans Bold" charset="1" panose="020B08030305010401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72135" y="2337613"/>
            <a:ext cx="6031608" cy="60316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14845" y="1188931"/>
            <a:ext cx="1991544" cy="199154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43659" y="4214522"/>
            <a:ext cx="3185721" cy="318572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840087" y="3440703"/>
            <a:ext cx="14389293" cy="3906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15"/>
              </a:lnSpc>
            </a:pPr>
            <a:r>
              <a:rPr lang="en-US" b="true" sz="12314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Receipt &amp; Invoice Digitizer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163679" y="7797695"/>
            <a:ext cx="884434" cy="88443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744482" y="1504605"/>
            <a:ext cx="1892038" cy="189203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344946" y="6400189"/>
            <a:ext cx="884434" cy="88443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37067" y="3608432"/>
            <a:ext cx="3070135" cy="307013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349938" y="875473"/>
            <a:ext cx="490149" cy="403705"/>
          </a:xfrm>
          <a:custGeom>
            <a:avLst/>
            <a:gdLst/>
            <a:ahLst/>
            <a:cxnLst/>
            <a:rect r="r" b="b" t="t" l="l"/>
            <a:pathLst>
              <a:path h="403705" w="490149">
                <a:moveTo>
                  <a:pt x="0" y="0"/>
                </a:moveTo>
                <a:lnTo>
                  <a:pt x="490149" y="0"/>
                </a:lnTo>
                <a:lnTo>
                  <a:pt x="490149" y="403705"/>
                </a:lnTo>
                <a:lnTo>
                  <a:pt x="0" y="403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6050268" y="9473025"/>
            <a:ext cx="724046" cy="24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774314" y="9473025"/>
            <a:ext cx="354591" cy="241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244603" y="7635770"/>
            <a:ext cx="8167688" cy="135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sz="3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Mentor: Dr.Santhiya Mam</a:t>
            </a:r>
          </a:p>
          <a:p>
            <a:pPr algn="ctr">
              <a:lnSpc>
                <a:spcPts val="5567"/>
              </a:lnSpc>
            </a:pPr>
            <a:r>
              <a:rPr lang="en-US" b="true" sz="3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By: Pasula Nikhileshwar Reddy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9498" y="2016665"/>
            <a:ext cx="14152523" cy="6891819"/>
            <a:chOff x="0" y="0"/>
            <a:chExt cx="3727414" cy="18151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7414" cy="1815129"/>
            </a:xfrm>
            <a:custGeom>
              <a:avLst/>
              <a:gdLst/>
              <a:ahLst/>
              <a:cxnLst/>
              <a:rect r="r" b="b" t="t" l="l"/>
              <a:pathLst>
                <a:path h="1815129" w="3727414">
                  <a:moveTo>
                    <a:pt x="0" y="0"/>
                  </a:moveTo>
                  <a:lnTo>
                    <a:pt x="3727414" y="0"/>
                  </a:lnTo>
                  <a:lnTo>
                    <a:pt x="3727414" y="1815129"/>
                  </a:lnTo>
                  <a:lnTo>
                    <a:pt x="0" y="1815129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27414" cy="1853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78562" y="1456894"/>
            <a:ext cx="6573048" cy="7451590"/>
            <a:chOff x="0" y="0"/>
            <a:chExt cx="1018337" cy="11544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8337" cy="1154446"/>
            </a:xfrm>
            <a:custGeom>
              <a:avLst/>
              <a:gdLst/>
              <a:ahLst/>
              <a:cxnLst/>
              <a:rect r="r" b="b" t="t" l="l"/>
              <a:pathLst>
                <a:path h="1154446" w="1018337">
                  <a:moveTo>
                    <a:pt x="0" y="0"/>
                  </a:moveTo>
                  <a:lnTo>
                    <a:pt x="1018337" y="0"/>
                  </a:lnTo>
                  <a:lnTo>
                    <a:pt x="1018337" y="1154446"/>
                  </a:lnTo>
                  <a:lnTo>
                    <a:pt x="0" y="1154446"/>
                  </a:lnTo>
                  <a:close/>
                </a:path>
              </a:pathLst>
            </a:custGeom>
            <a:blipFill>
              <a:blip r:embed="rId2"/>
              <a:stretch>
                <a:fillRect l="-6682" t="0" r="-6682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366501" y="6709979"/>
            <a:ext cx="6573048" cy="2241939"/>
            <a:chOff x="0" y="0"/>
            <a:chExt cx="1731173" cy="5904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31173" cy="590470"/>
            </a:xfrm>
            <a:custGeom>
              <a:avLst/>
              <a:gdLst/>
              <a:ahLst/>
              <a:cxnLst/>
              <a:rect r="r" b="b" t="t" l="l"/>
              <a:pathLst>
                <a:path h="590470" w="1731173">
                  <a:moveTo>
                    <a:pt x="0" y="0"/>
                  </a:moveTo>
                  <a:lnTo>
                    <a:pt x="1731173" y="0"/>
                  </a:lnTo>
                  <a:lnTo>
                    <a:pt x="1731173" y="590470"/>
                  </a:lnTo>
                  <a:lnTo>
                    <a:pt x="0" y="590470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100000">
                  <a:srgbClr val="3C67B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731173" cy="628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758233" y="2306583"/>
            <a:ext cx="1892038" cy="189203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144000" y="7830949"/>
            <a:ext cx="2155070" cy="215507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49938" y="875473"/>
            <a:ext cx="490149" cy="403705"/>
          </a:xfrm>
          <a:custGeom>
            <a:avLst/>
            <a:gdLst/>
            <a:ahLst/>
            <a:cxnLst/>
            <a:rect r="r" b="b" t="t" l="l"/>
            <a:pathLst>
              <a:path h="403705" w="490149">
                <a:moveTo>
                  <a:pt x="0" y="0"/>
                </a:moveTo>
                <a:lnTo>
                  <a:pt x="490149" y="0"/>
                </a:lnTo>
                <a:lnTo>
                  <a:pt x="490149" y="403705"/>
                </a:lnTo>
                <a:lnTo>
                  <a:pt x="0" y="403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400540" y="1693375"/>
            <a:ext cx="1256320" cy="125632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9660248" y="8446187"/>
            <a:ext cx="1122575" cy="924593"/>
          </a:xfrm>
          <a:custGeom>
            <a:avLst/>
            <a:gdLst/>
            <a:ahLst/>
            <a:cxnLst/>
            <a:rect r="r" b="b" t="t" l="l"/>
            <a:pathLst>
              <a:path h="924593" w="1122575">
                <a:moveTo>
                  <a:pt x="0" y="0"/>
                </a:moveTo>
                <a:lnTo>
                  <a:pt x="1122574" y="0"/>
                </a:lnTo>
                <a:lnTo>
                  <a:pt x="1122574" y="924594"/>
                </a:lnTo>
                <a:lnTo>
                  <a:pt x="0" y="924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6939549" y="2212922"/>
            <a:ext cx="1256320" cy="125632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595013" y="2520126"/>
            <a:ext cx="5886282" cy="1955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3"/>
              </a:lnSpc>
            </a:pPr>
            <a:r>
              <a:rPr lang="en-US" sz="6833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Problem Statement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00540" y="4641310"/>
            <a:ext cx="9468950" cy="2928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0784" indent="-340392" lvl="1">
              <a:lnSpc>
                <a:spcPts val="4729"/>
              </a:lnSpc>
              <a:buFont typeface="Arial"/>
              <a:buChar char="•"/>
            </a:pPr>
            <a:r>
              <a:rPr lang="en-US" sz="315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Manual text extraction from receipts/invoices is slow and error-prone.</a:t>
            </a:r>
          </a:p>
          <a:p>
            <a:pPr algn="l" marL="680784" indent="-340392" lvl="1">
              <a:lnSpc>
                <a:spcPts val="4729"/>
              </a:lnSpc>
              <a:buFont typeface="Arial"/>
              <a:buChar char="•"/>
            </a:pPr>
            <a:r>
              <a:rPr lang="en-US" sz="315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So, we need a system to upload documents, preprocess images, and extract text using OCR for automated digitization.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050268" y="9473025"/>
            <a:ext cx="724046" cy="24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774314" y="9473025"/>
            <a:ext cx="354591" cy="241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75947" y="-496215"/>
            <a:ext cx="11264060" cy="11375654"/>
            <a:chOff x="0" y="0"/>
            <a:chExt cx="2966666" cy="29960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66666" cy="2996057"/>
            </a:xfrm>
            <a:custGeom>
              <a:avLst/>
              <a:gdLst/>
              <a:ahLst/>
              <a:cxnLst/>
              <a:rect r="r" b="b" t="t" l="l"/>
              <a:pathLst>
                <a:path h="2996057" w="2966666">
                  <a:moveTo>
                    <a:pt x="0" y="0"/>
                  </a:moveTo>
                  <a:lnTo>
                    <a:pt x="2966666" y="0"/>
                  </a:lnTo>
                  <a:lnTo>
                    <a:pt x="2966666" y="2996057"/>
                  </a:lnTo>
                  <a:lnTo>
                    <a:pt x="0" y="2996057"/>
                  </a:lnTo>
                  <a:close/>
                </a:path>
              </a:pathLst>
            </a:custGeom>
            <a:gradFill rotWithShape="true">
              <a:gsLst>
                <a:gs pos="0">
                  <a:srgbClr val="F7ACFF">
                    <a:alpha val="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3C67BF">
                    <a:alpha val="23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66666" cy="3034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154546" y="-1328013"/>
            <a:ext cx="5214383" cy="52143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49938" y="875473"/>
            <a:ext cx="490149" cy="403705"/>
          </a:xfrm>
          <a:custGeom>
            <a:avLst/>
            <a:gdLst/>
            <a:ahLst/>
            <a:cxnLst/>
            <a:rect r="r" b="b" t="t" l="l"/>
            <a:pathLst>
              <a:path h="403705" w="490149">
                <a:moveTo>
                  <a:pt x="0" y="0"/>
                </a:moveTo>
                <a:lnTo>
                  <a:pt x="490149" y="0"/>
                </a:lnTo>
                <a:lnTo>
                  <a:pt x="490149" y="403705"/>
                </a:lnTo>
                <a:lnTo>
                  <a:pt x="0" y="403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2300919" y="2671455"/>
            <a:ext cx="6136420" cy="6136420"/>
            <a:chOff x="0" y="0"/>
            <a:chExt cx="14840029" cy="148400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33258" y="-75"/>
              <a:ext cx="14906544" cy="14840178"/>
            </a:xfrm>
            <a:custGeom>
              <a:avLst/>
              <a:gdLst/>
              <a:ahLst/>
              <a:cxnLst/>
              <a:rect r="r" b="b" t="t" l="l"/>
              <a:pathLst>
                <a:path h="14840178" w="14906544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100000"/>
                  </a:srgbClr>
                </a:gs>
                <a:gs pos="100000">
                  <a:srgbClr val="8875D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8022" y="200309"/>
              <a:ext cx="14503985" cy="14439411"/>
            </a:xfrm>
            <a:custGeom>
              <a:avLst/>
              <a:gdLst/>
              <a:ahLst/>
              <a:cxnLst/>
              <a:rect r="r" b="b" t="t" l="l"/>
              <a:pathLst>
                <a:path h="14439411" w="14503985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531276" y="561946"/>
              <a:ext cx="13777477" cy="13716137"/>
            </a:xfrm>
            <a:custGeom>
              <a:avLst/>
              <a:gdLst/>
              <a:ahLst/>
              <a:cxnLst/>
              <a:rect r="r" b="b" t="t" l="l"/>
              <a:pathLst>
                <a:path h="13716137" w="1377747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223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349938" y="5907599"/>
            <a:ext cx="3038039" cy="3038039"/>
            <a:chOff x="0" y="0"/>
            <a:chExt cx="14840029" cy="148400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33258" y="-75"/>
              <a:ext cx="14906544" cy="14840178"/>
            </a:xfrm>
            <a:custGeom>
              <a:avLst/>
              <a:gdLst/>
              <a:ahLst/>
              <a:cxnLst/>
              <a:rect r="r" b="b" t="t" l="l"/>
              <a:pathLst>
                <a:path h="14840178" w="14906544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100000"/>
                  </a:srgbClr>
                </a:gs>
                <a:gs pos="100000">
                  <a:srgbClr val="F7AC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68022" y="200309"/>
              <a:ext cx="14503985" cy="14439411"/>
            </a:xfrm>
            <a:custGeom>
              <a:avLst/>
              <a:gdLst/>
              <a:ahLst/>
              <a:cxnLst/>
              <a:rect r="r" b="b" t="t" l="l"/>
              <a:pathLst>
                <a:path h="14439411" w="14503985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531276" y="561946"/>
              <a:ext cx="13777477" cy="13716137"/>
            </a:xfrm>
            <a:custGeom>
              <a:avLst/>
              <a:gdLst/>
              <a:ahLst/>
              <a:cxnLst/>
              <a:rect r="r" b="b" t="t" l="l"/>
              <a:pathLst>
                <a:path h="13716137" w="1377747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5"/>
              <a:stretch>
                <a:fillRect l="-24712" t="0" r="-24712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-908020" y="7636544"/>
            <a:ext cx="4721330" cy="472133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6050268" y="9473025"/>
            <a:ext cx="724046" cy="24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774314" y="9473025"/>
            <a:ext cx="354591" cy="241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44000" y="2169233"/>
            <a:ext cx="5166384" cy="76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61124" y="3376742"/>
            <a:ext cx="8367781" cy="559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0104" indent="-355052" lvl="1">
              <a:lnSpc>
                <a:spcPts val="4933"/>
              </a:lnSpc>
              <a:buFont typeface="Arial"/>
              <a:buChar char="•"/>
            </a:pPr>
            <a:r>
              <a:rPr lang="en-US" sz="328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Build file upload system (JPG/PNG/JPEG/PDF) with validation</a:t>
            </a:r>
          </a:p>
          <a:p>
            <a:pPr algn="l" marL="710104" indent="-355052" lvl="1">
              <a:lnSpc>
                <a:spcPts val="4933"/>
              </a:lnSpc>
              <a:buFont typeface="Arial"/>
              <a:buChar char="•"/>
            </a:pPr>
            <a:r>
              <a:rPr lang="en-US" sz="328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Preprocess images (resize, grayscale, denoise, threshold)</a:t>
            </a:r>
          </a:p>
          <a:p>
            <a:pPr algn="l" marL="710104" indent="-355052" lvl="1">
              <a:lnSpc>
                <a:spcPts val="4933"/>
              </a:lnSpc>
              <a:buFont typeface="Arial"/>
              <a:buChar char="•"/>
            </a:pPr>
            <a:r>
              <a:rPr lang="en-US" sz="328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Extract raw text using OCR (Tesseract/EasyOCR) and display output</a:t>
            </a:r>
          </a:p>
          <a:p>
            <a:pPr algn="l">
              <a:lnSpc>
                <a:spcPts val="4933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2325" y="2246485"/>
            <a:ext cx="19795102" cy="6320087"/>
            <a:chOff x="0" y="0"/>
            <a:chExt cx="5213525" cy="16645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13525" cy="1664550"/>
            </a:xfrm>
            <a:custGeom>
              <a:avLst/>
              <a:gdLst/>
              <a:ahLst/>
              <a:cxnLst/>
              <a:rect r="r" b="b" t="t" l="l"/>
              <a:pathLst>
                <a:path h="1664550" w="5213525">
                  <a:moveTo>
                    <a:pt x="0" y="0"/>
                  </a:moveTo>
                  <a:lnTo>
                    <a:pt x="5213525" y="0"/>
                  </a:lnTo>
                  <a:lnTo>
                    <a:pt x="5213525" y="1664550"/>
                  </a:lnTo>
                  <a:lnTo>
                    <a:pt x="0" y="1664550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13525" cy="1702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49938" y="875473"/>
            <a:ext cx="490149" cy="403705"/>
          </a:xfrm>
          <a:custGeom>
            <a:avLst/>
            <a:gdLst/>
            <a:ahLst/>
            <a:cxnLst/>
            <a:rect r="r" b="b" t="t" l="l"/>
            <a:pathLst>
              <a:path h="403705" w="490149">
                <a:moveTo>
                  <a:pt x="0" y="0"/>
                </a:moveTo>
                <a:lnTo>
                  <a:pt x="490149" y="0"/>
                </a:lnTo>
                <a:lnTo>
                  <a:pt x="490149" y="403705"/>
                </a:lnTo>
                <a:lnTo>
                  <a:pt x="0" y="403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95013" y="3887180"/>
            <a:ext cx="1256320" cy="125632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475165" y="7653473"/>
            <a:ext cx="1256320" cy="125632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102279" y="-313682"/>
            <a:ext cx="3185721" cy="318572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403566" y="1871985"/>
            <a:ext cx="884434" cy="88443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4142477" y="1392358"/>
            <a:ext cx="10003046" cy="7502284"/>
          </a:xfrm>
          <a:custGeom>
            <a:avLst/>
            <a:gdLst/>
            <a:ahLst/>
            <a:cxnLst/>
            <a:rect r="r" b="b" t="t" l="l"/>
            <a:pathLst>
              <a:path h="7502284" w="10003046">
                <a:moveTo>
                  <a:pt x="0" y="0"/>
                </a:moveTo>
                <a:lnTo>
                  <a:pt x="10003046" y="0"/>
                </a:lnTo>
                <a:lnTo>
                  <a:pt x="10003046" y="7502284"/>
                </a:lnTo>
                <a:lnTo>
                  <a:pt x="0" y="7502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223173" y="1405111"/>
            <a:ext cx="13708378" cy="7476778"/>
          </a:xfrm>
          <a:custGeom>
            <a:avLst/>
            <a:gdLst/>
            <a:ahLst/>
            <a:cxnLst/>
            <a:rect r="r" b="b" t="t" l="l"/>
            <a:pathLst>
              <a:path h="7476778" w="13708378">
                <a:moveTo>
                  <a:pt x="0" y="0"/>
                </a:moveTo>
                <a:lnTo>
                  <a:pt x="13708377" y="0"/>
                </a:lnTo>
                <a:lnTo>
                  <a:pt x="13708377" y="7476778"/>
                </a:lnTo>
                <a:lnTo>
                  <a:pt x="0" y="7476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6050268" y="9473025"/>
            <a:ext cx="724046" cy="24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774314" y="9473025"/>
            <a:ext cx="484986" cy="241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35656" y="366886"/>
            <a:ext cx="11216688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00"/>
              </a:lnSpc>
            </a:pPr>
            <a:r>
              <a:rPr lang="en-US" sz="6833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Architechture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050268" y="9473025"/>
            <a:ext cx="724046" cy="24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774314" y="9473025"/>
            <a:ext cx="354591" cy="241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9938" y="875473"/>
            <a:ext cx="490149" cy="403705"/>
          </a:xfrm>
          <a:custGeom>
            <a:avLst/>
            <a:gdLst/>
            <a:ahLst/>
            <a:cxnLst/>
            <a:rect r="r" b="b" t="t" l="l"/>
            <a:pathLst>
              <a:path h="403705" w="490149">
                <a:moveTo>
                  <a:pt x="0" y="0"/>
                </a:moveTo>
                <a:lnTo>
                  <a:pt x="490149" y="0"/>
                </a:lnTo>
                <a:lnTo>
                  <a:pt x="490149" y="403705"/>
                </a:lnTo>
                <a:lnTo>
                  <a:pt x="0" y="403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67548" y="502018"/>
            <a:ext cx="10117283" cy="109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5"/>
              </a:lnSpc>
            </a:pPr>
            <a:r>
              <a:rPr lang="en-US" sz="6833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Architecture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87620" y="2353753"/>
            <a:ext cx="14124671" cy="622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2535" indent="-396268" lvl="1">
              <a:lnSpc>
                <a:spcPts val="5506"/>
              </a:lnSpc>
              <a:buFont typeface="Arial"/>
              <a:buChar char="•"/>
            </a:pPr>
            <a:r>
              <a:rPr lang="en-US" sz="36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User uploads receipt/invoice via web interface</a:t>
            </a:r>
          </a:p>
          <a:p>
            <a:pPr algn="l" marL="792535" indent="-396268" lvl="1">
              <a:lnSpc>
                <a:spcPts val="5506"/>
              </a:lnSpc>
              <a:buFont typeface="Arial"/>
              <a:buChar char="•"/>
            </a:pPr>
            <a:r>
              <a:rPr lang="en-US" sz="36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File is validated &amp; stored in backend temporarily</a:t>
            </a:r>
          </a:p>
          <a:p>
            <a:pPr algn="l" marL="792535" indent="-396268" lvl="1">
              <a:lnSpc>
                <a:spcPts val="5506"/>
              </a:lnSpc>
              <a:buFont typeface="Arial"/>
              <a:buChar char="•"/>
            </a:pPr>
            <a:r>
              <a:rPr lang="en-US" sz="36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Image is preprocessed using OpenCV (resize, grayscale, denoise, threshold)</a:t>
            </a:r>
          </a:p>
          <a:p>
            <a:pPr algn="l" marL="792535" indent="-396268" lvl="1">
              <a:lnSpc>
                <a:spcPts val="5506"/>
              </a:lnSpc>
              <a:buFont typeface="Arial"/>
              <a:buChar char="•"/>
            </a:pPr>
            <a:r>
              <a:rPr lang="en-US" sz="36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Preprocessed image sent to OCR engine (Tesseract/EasyOCR)</a:t>
            </a:r>
          </a:p>
          <a:p>
            <a:pPr algn="l" marL="792535" indent="-396268" lvl="1">
              <a:lnSpc>
                <a:spcPts val="5506"/>
              </a:lnSpc>
              <a:buFont typeface="Arial"/>
              <a:buChar char="•"/>
            </a:pPr>
            <a:r>
              <a:rPr lang="en-US" sz="36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OCR generates raw text output</a:t>
            </a:r>
          </a:p>
          <a:p>
            <a:pPr algn="l" marL="792535" indent="-396268" lvl="1">
              <a:lnSpc>
                <a:spcPts val="5506"/>
              </a:lnSpc>
              <a:buFont typeface="Arial"/>
              <a:buChar char="•"/>
            </a:pPr>
            <a:r>
              <a:rPr lang="en-US" sz="36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Extracted text is displayed to user for verification</a:t>
            </a:r>
          </a:p>
          <a:p>
            <a:pPr algn="l">
              <a:lnSpc>
                <a:spcPts val="5506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5568629" y="-318954"/>
            <a:ext cx="2249937" cy="224993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128905" y="1279178"/>
            <a:ext cx="1256320" cy="125632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9498" y="2101839"/>
            <a:ext cx="14152523" cy="4691226"/>
            <a:chOff x="0" y="0"/>
            <a:chExt cx="3727414" cy="12355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7414" cy="1235549"/>
            </a:xfrm>
            <a:custGeom>
              <a:avLst/>
              <a:gdLst/>
              <a:ahLst/>
              <a:cxnLst/>
              <a:rect r="r" b="b" t="t" l="l"/>
              <a:pathLst>
                <a:path h="1235549" w="3727414">
                  <a:moveTo>
                    <a:pt x="0" y="0"/>
                  </a:moveTo>
                  <a:lnTo>
                    <a:pt x="3727414" y="0"/>
                  </a:lnTo>
                  <a:lnTo>
                    <a:pt x="3727414" y="1235549"/>
                  </a:lnTo>
                  <a:lnTo>
                    <a:pt x="0" y="1235549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27414" cy="1273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74314" y="2306583"/>
            <a:ext cx="1892038" cy="189203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49938" y="875473"/>
            <a:ext cx="490149" cy="403705"/>
          </a:xfrm>
          <a:custGeom>
            <a:avLst/>
            <a:gdLst/>
            <a:ahLst/>
            <a:cxnLst/>
            <a:rect r="r" b="b" t="t" l="l"/>
            <a:pathLst>
              <a:path h="403705" w="490149">
                <a:moveTo>
                  <a:pt x="0" y="0"/>
                </a:moveTo>
                <a:lnTo>
                  <a:pt x="490149" y="0"/>
                </a:lnTo>
                <a:lnTo>
                  <a:pt x="490149" y="403705"/>
                </a:lnTo>
                <a:lnTo>
                  <a:pt x="0" y="403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00540" y="1693375"/>
            <a:ext cx="1256320" cy="125632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3961725"/>
            <a:ext cx="15778967" cy="529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8787" indent="-379394" lvl="1">
              <a:lnSpc>
                <a:spcPts val="5271"/>
              </a:lnSpc>
              <a:buFont typeface="Arial"/>
              <a:buChar char="•"/>
            </a:pPr>
            <a:r>
              <a:rPr lang="en-US" sz="351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 Tesseract OCR to extract raw text from receipts/invoices</a:t>
            </a:r>
          </a:p>
          <a:p>
            <a:pPr algn="just" marL="758787" indent="-379394" lvl="1">
              <a:lnSpc>
                <a:spcPts val="5271"/>
              </a:lnSpc>
              <a:buFont typeface="Arial"/>
              <a:buChar char="•"/>
            </a:pPr>
            <a:r>
              <a:rPr lang="en-US" sz="351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Apply OpenCV preprocessing (grayscale, resize, denoise, threshold) before OCR</a:t>
            </a:r>
          </a:p>
          <a:p>
            <a:pPr algn="just" marL="758787" indent="-379394" lvl="1">
              <a:lnSpc>
                <a:spcPts val="5271"/>
              </a:lnSpc>
              <a:buFont typeface="Arial"/>
              <a:buChar char="•"/>
            </a:pPr>
            <a:r>
              <a:rPr lang="en-US" sz="351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Handle different fonts/layouts using Tesseract PSM/OEM configurations</a:t>
            </a:r>
          </a:p>
          <a:p>
            <a:pPr algn="just" marL="758787" indent="-379394" lvl="1">
              <a:lnSpc>
                <a:spcPts val="5271"/>
              </a:lnSpc>
              <a:buFont typeface="Arial"/>
              <a:buChar char="•"/>
            </a:pPr>
            <a:r>
              <a:rPr lang="en-US" sz="351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Extract text line-by-line for better accuracy across various receipt formats</a:t>
            </a:r>
          </a:p>
          <a:p>
            <a:pPr algn="just">
              <a:lnSpc>
                <a:spcPts val="5271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6050268" y="9473025"/>
            <a:ext cx="724046" cy="24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774314" y="9473025"/>
            <a:ext cx="354591" cy="241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43944" y="2470135"/>
            <a:ext cx="14630628" cy="76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7"/>
              </a:lnSpc>
            </a:pPr>
            <a:r>
              <a:rPr lang="en-US" b="true" sz="6833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OCR Implementation Strategy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23420" y="5741165"/>
            <a:ext cx="7406570" cy="740657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67104" y="-2512338"/>
            <a:ext cx="5214383" cy="52143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49938" y="875473"/>
            <a:ext cx="490149" cy="403705"/>
          </a:xfrm>
          <a:custGeom>
            <a:avLst/>
            <a:gdLst/>
            <a:ahLst/>
            <a:cxnLst/>
            <a:rect r="r" b="b" t="t" l="l"/>
            <a:pathLst>
              <a:path h="403705" w="490149">
                <a:moveTo>
                  <a:pt x="0" y="0"/>
                </a:moveTo>
                <a:lnTo>
                  <a:pt x="490149" y="0"/>
                </a:lnTo>
                <a:lnTo>
                  <a:pt x="490149" y="403705"/>
                </a:lnTo>
                <a:lnTo>
                  <a:pt x="0" y="403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63860" y="2854794"/>
            <a:ext cx="10853142" cy="76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Evaluation &amp; Validation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747172" y="3469231"/>
            <a:ext cx="1343260" cy="134326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623420" y="1477600"/>
            <a:ext cx="1343260" cy="134326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236613" y="1848961"/>
            <a:ext cx="4780194" cy="7167712"/>
          </a:xfrm>
          <a:custGeom>
            <a:avLst/>
            <a:gdLst/>
            <a:ahLst/>
            <a:cxnLst/>
            <a:rect r="r" b="b" t="t" l="l"/>
            <a:pathLst>
              <a:path h="7167712" w="4780194">
                <a:moveTo>
                  <a:pt x="0" y="0"/>
                </a:moveTo>
                <a:lnTo>
                  <a:pt x="4780194" y="0"/>
                </a:lnTo>
                <a:lnTo>
                  <a:pt x="4780194" y="7167712"/>
                </a:lnTo>
                <a:lnTo>
                  <a:pt x="0" y="7167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55412" y="4026560"/>
            <a:ext cx="10681147" cy="516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5616" indent="-422808" lvl="1">
              <a:lnSpc>
                <a:spcPts val="5875"/>
              </a:lnSpc>
              <a:buFont typeface="Arial"/>
              <a:buChar char="•"/>
            </a:pPr>
            <a:r>
              <a:rPr lang="en-US" sz="39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Compare OCR output with manual Ground Truth text file</a:t>
            </a:r>
          </a:p>
          <a:p>
            <a:pPr algn="l" marL="845616" indent="-422808" lvl="1">
              <a:lnSpc>
                <a:spcPts val="5875"/>
              </a:lnSpc>
              <a:buFont typeface="Arial"/>
              <a:buChar char="•"/>
            </a:pPr>
            <a:r>
              <a:rPr lang="en-US" sz="39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Measure accuracy using text similarity metrics (word/character level)</a:t>
            </a:r>
          </a:p>
          <a:p>
            <a:pPr algn="l" marL="845616" indent="-422808" lvl="1">
              <a:lnSpc>
                <a:spcPts val="5875"/>
              </a:lnSpc>
              <a:buFont typeface="Arial"/>
              <a:buChar char="•"/>
            </a:pPr>
            <a:r>
              <a:rPr lang="en-US" sz="39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Validate by testing multiple receipts with different layouts, fonts, and image quality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050268" y="9473025"/>
            <a:ext cx="724046" cy="24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774314" y="9473025"/>
            <a:ext cx="484986" cy="241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9938" y="875473"/>
            <a:ext cx="490149" cy="403705"/>
          </a:xfrm>
          <a:custGeom>
            <a:avLst/>
            <a:gdLst/>
            <a:ahLst/>
            <a:cxnLst/>
            <a:rect r="r" b="b" t="t" l="l"/>
            <a:pathLst>
              <a:path h="403705" w="490149">
                <a:moveTo>
                  <a:pt x="0" y="0"/>
                </a:moveTo>
                <a:lnTo>
                  <a:pt x="490149" y="0"/>
                </a:lnTo>
                <a:lnTo>
                  <a:pt x="490149" y="403705"/>
                </a:lnTo>
                <a:lnTo>
                  <a:pt x="0" y="403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6831" y="2303914"/>
            <a:ext cx="2414254" cy="241425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802852" y="2628663"/>
            <a:ext cx="6136420" cy="6136420"/>
            <a:chOff x="0" y="0"/>
            <a:chExt cx="14840029" cy="148400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33258" y="-75"/>
              <a:ext cx="14906544" cy="14840178"/>
            </a:xfrm>
            <a:custGeom>
              <a:avLst/>
              <a:gdLst/>
              <a:ahLst/>
              <a:cxnLst/>
              <a:rect r="r" b="b" t="t" l="l"/>
              <a:pathLst>
                <a:path h="14840178" w="14906544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45B5">
                    <a:alpha val="100000"/>
                  </a:srgbClr>
                </a:gs>
                <a:gs pos="100000">
                  <a:srgbClr val="8875D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8022" y="200309"/>
              <a:ext cx="14503985" cy="14439411"/>
            </a:xfrm>
            <a:custGeom>
              <a:avLst/>
              <a:gdLst/>
              <a:ahLst/>
              <a:cxnLst/>
              <a:rect r="r" b="b" t="t" l="l"/>
              <a:pathLst>
                <a:path h="14439411" w="14503985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31276" y="561946"/>
              <a:ext cx="13777477" cy="13716137"/>
            </a:xfrm>
            <a:custGeom>
              <a:avLst/>
              <a:gdLst/>
              <a:ahLst/>
              <a:cxnLst/>
              <a:rect r="r" b="b" t="t" l="l"/>
              <a:pathLst>
                <a:path h="13716137" w="1377747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223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963054" y="6873045"/>
            <a:ext cx="1892038" cy="189203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861737" y="3674458"/>
            <a:ext cx="2155070" cy="215507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5377984" y="4289696"/>
            <a:ext cx="1122575" cy="924593"/>
          </a:xfrm>
          <a:custGeom>
            <a:avLst/>
            <a:gdLst/>
            <a:ahLst/>
            <a:cxnLst/>
            <a:rect r="r" b="b" t="t" l="l"/>
            <a:pathLst>
              <a:path h="924593" w="1122575">
                <a:moveTo>
                  <a:pt x="0" y="0"/>
                </a:moveTo>
                <a:lnTo>
                  <a:pt x="1122575" y="0"/>
                </a:lnTo>
                <a:lnTo>
                  <a:pt x="1122575" y="924594"/>
                </a:lnTo>
                <a:lnTo>
                  <a:pt x="0" y="924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476446" y="1521918"/>
            <a:ext cx="3185721" cy="318572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6050268" y="9473025"/>
            <a:ext cx="724046" cy="24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774314" y="9473025"/>
            <a:ext cx="484986" cy="241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08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176137" y="2908203"/>
            <a:ext cx="5064621" cy="76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90268" y="4439513"/>
            <a:ext cx="7636359" cy="5004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632" indent="-358816" lvl="1">
              <a:lnSpc>
                <a:spcPts val="4985"/>
              </a:lnSpc>
              <a:buFont typeface="Arial"/>
              <a:buChar char="•"/>
            </a:pPr>
            <a:r>
              <a:rPr lang="en-US" sz="33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Milestone–1 completed OCR pipeline implementation</a:t>
            </a:r>
          </a:p>
          <a:p>
            <a:pPr algn="l" marL="717632" indent="-358816" lvl="1">
              <a:lnSpc>
                <a:spcPts val="4985"/>
              </a:lnSpc>
              <a:buFont typeface="Arial"/>
              <a:buChar char="•"/>
            </a:pPr>
            <a:r>
              <a:rPr lang="en-US" sz="33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Includes file upload + preprocessing + raw text extraction</a:t>
            </a:r>
          </a:p>
          <a:p>
            <a:pPr algn="l" marL="717632" indent="-358816" lvl="1">
              <a:lnSpc>
                <a:spcPts val="4985"/>
              </a:lnSpc>
              <a:buFont typeface="Arial"/>
              <a:buChar char="•"/>
            </a:pPr>
            <a:r>
              <a:rPr lang="en-US" sz="33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Creates base for future structured extraction &amp; database storage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89840" y="2149955"/>
            <a:ext cx="2999351" cy="299935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233203" y="3316034"/>
            <a:ext cx="7055617" cy="154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28"/>
              </a:lnSpc>
            </a:pPr>
            <a:r>
              <a:rPr lang="en-US" b="true" sz="13535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89516" y="4760679"/>
            <a:ext cx="4990576" cy="154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28"/>
              </a:lnSpc>
            </a:pPr>
            <a:r>
              <a:rPr lang="en-US" sz="13535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You.</a:t>
            </a:r>
          </a:p>
        </p:txBody>
      </p:sp>
      <p:grpSp>
        <p:nvGrpSpPr>
          <p:cNvPr name="Group 7" id="7"/>
          <p:cNvGrpSpPr/>
          <p:nvPr/>
        </p:nvGrpSpPr>
        <p:grpSpPr>
          <a:xfrm rot="-7357214">
            <a:off x="10690988" y="3451709"/>
            <a:ext cx="1931597" cy="193159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49938" y="875473"/>
            <a:ext cx="490149" cy="403705"/>
          </a:xfrm>
          <a:custGeom>
            <a:avLst/>
            <a:gdLst/>
            <a:ahLst/>
            <a:cxnLst/>
            <a:rect r="r" b="b" t="t" l="l"/>
            <a:pathLst>
              <a:path h="403705" w="490149">
                <a:moveTo>
                  <a:pt x="0" y="0"/>
                </a:moveTo>
                <a:lnTo>
                  <a:pt x="490149" y="0"/>
                </a:lnTo>
                <a:lnTo>
                  <a:pt x="490149" y="403705"/>
                </a:lnTo>
                <a:lnTo>
                  <a:pt x="0" y="403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996708" y="8186988"/>
            <a:ext cx="511791" cy="511791"/>
          </a:xfrm>
          <a:custGeom>
            <a:avLst/>
            <a:gdLst/>
            <a:ahLst/>
            <a:cxnLst/>
            <a:rect r="r" b="b" t="t" l="l"/>
            <a:pathLst>
              <a:path h="511791" w="511791">
                <a:moveTo>
                  <a:pt x="0" y="0"/>
                </a:moveTo>
                <a:lnTo>
                  <a:pt x="511791" y="0"/>
                </a:lnTo>
                <a:lnTo>
                  <a:pt x="511791" y="511791"/>
                </a:lnTo>
                <a:lnTo>
                  <a:pt x="0" y="5117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491235" y="7868085"/>
            <a:ext cx="19270471" cy="1068974"/>
            <a:chOff x="0" y="0"/>
            <a:chExt cx="5075350" cy="2815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075350" cy="281540"/>
            </a:xfrm>
            <a:custGeom>
              <a:avLst/>
              <a:gdLst/>
              <a:ahLst/>
              <a:cxnLst/>
              <a:rect r="r" b="b" t="t" l="l"/>
              <a:pathLst>
                <a:path h="281540" w="5075350">
                  <a:moveTo>
                    <a:pt x="0" y="0"/>
                  </a:moveTo>
                  <a:lnTo>
                    <a:pt x="5075350" y="0"/>
                  </a:lnTo>
                  <a:lnTo>
                    <a:pt x="5075350" y="281540"/>
                  </a:lnTo>
                  <a:lnTo>
                    <a:pt x="0" y="281540"/>
                  </a:lnTo>
                  <a:close/>
                </a:path>
              </a:pathLst>
            </a:custGeom>
            <a:gradFill rotWithShape="true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075350" cy="319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050268" y="9473025"/>
            <a:ext cx="724046" cy="24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true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774314" y="9473025"/>
            <a:ext cx="354591" cy="241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DAG-XZiVS2g</dc:identifier>
  <dcterms:modified xsi:type="dcterms:W3CDTF">2011-08-01T06:04:30Z</dcterms:modified>
  <cp:revision>1</cp:revision>
  <dc:title>Purple Modern Minimalist Business Development Presentation</dc:title>
</cp:coreProperties>
</file>